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66" r:id="rId2"/>
    <p:sldId id="263" r:id="rId3"/>
    <p:sldId id="267" r:id="rId4"/>
    <p:sldId id="265" r:id="rId5"/>
    <p:sldId id="275" r:id="rId6"/>
    <p:sldId id="262" r:id="rId7"/>
    <p:sldId id="276" r:id="rId8"/>
    <p:sldId id="268" r:id="rId9"/>
    <p:sldId id="270" r:id="rId10"/>
    <p:sldId id="269" r:id="rId11"/>
    <p:sldId id="271" r:id="rId12"/>
    <p:sldId id="272" r:id="rId13"/>
    <p:sldId id="273" r:id="rId14"/>
    <p:sldId id="274" r:id="rId15"/>
    <p:sldId id="260" r:id="rId16"/>
    <p:sldId id="261" r:id="rId17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1" autoAdjust="0"/>
    <p:restoredTop sz="92955" autoAdjust="0"/>
  </p:normalViewPr>
  <p:slideViewPr>
    <p:cSldViewPr>
      <p:cViewPr varScale="1">
        <p:scale>
          <a:sx n="92" d="100"/>
          <a:sy n="92" d="100"/>
        </p:scale>
        <p:origin x="-156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6E7D018D-748F-47BF-843A-40349A141CAC}" type="datetimeFigureOut">
              <a:rPr lang="en-US" smtClean="0"/>
              <a:pPr/>
              <a:t>15/10/16</a:t>
            </a:fld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04AC5213-BACC-41AB-9B61-B40CF6C5296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7022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23E9B8FB-2ABD-42C9-A6DA-A6789EAF441D}" type="datetimeFigureOut">
              <a:rPr lang="en-US" smtClean="0"/>
              <a:pPr/>
              <a:t>15/10/16</a:t>
            </a:fld>
            <a:endParaRPr lang="en-US" dirty="0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BE2A7042-DEED-4AA1-9E89-4A16B25725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260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>
              <a:buFontTx/>
              <a:buNone/>
              <a:defRPr lang="en-US" sz="4800" baseline="0" dirty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15/10/16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>
              <a:buNone/>
              <a:defRPr sz="2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Click to add date or details</a:t>
            </a:r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15/10/16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15/10/16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15/10/16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15/10/16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 Portrait with Larg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>
              <a:buFontTx/>
              <a:buNone/>
              <a:defRPr sz="2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15/10/16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: 1 Portrait with 3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15/10/16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-Up: 3 Landscape with 2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15/10/16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-Up: 2 Landscape with 3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15/10/16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latinLnBrk="0">
              <a:spcBef>
                <a:spcPct val="20000"/>
              </a:spcBef>
              <a:buFontTx/>
              <a:buNone/>
              <a:defRPr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ga-IE" sz="2400" i="0" smtClean="0"/>
              <a:t>Drag picture to placeholder or click icon to add</a:t>
            </a:r>
            <a:endParaRPr lang="en-US" sz="2400" i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15/10/16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ga-IE" sz="2400" i="0" smtClean="0"/>
              <a:t>Drag picture to placeholder or click icon to add</a:t>
            </a:r>
            <a:endParaRPr lang="en-US" sz="2400" i="0" dirty="0"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latinLnBrk="0">
              <a:spcBef>
                <a:spcPct val="20000"/>
              </a:spcBef>
              <a:buFontTx/>
              <a:buNone/>
              <a:defRPr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ga-IE" sz="2400" i="0" smtClean="0"/>
              <a:t>Drag picture to placeholder or click icon to add</a:t>
            </a:r>
            <a:endParaRPr lang="en-US" sz="2400" i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15/10/16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latinLnBrk="0">
              <a:spcBef>
                <a:spcPct val="20000"/>
              </a:spcBef>
              <a:def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>
              <a:buFontTx/>
              <a:buNone/>
              <a:defRPr sz="2400" i="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15/10/16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latinLnBrk="0">
              <a:spcBef>
                <a:spcPct val="20000"/>
              </a:spcBef>
              <a:buFontTx/>
              <a:buNone/>
              <a:defRPr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ga-IE" smtClean="0"/>
              <a:t>Drag picture to placeholder or click icon to add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15/10/16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/>
              <a:pPr/>
              <a:t>15/10/16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/>
              <a:pPr/>
              <a:t>15/10/16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15/10/16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ndscape Full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 to add full page picture</a:t>
            </a:r>
            <a:endParaRPr lang="en-US" i="0" baseline="0" dirty="0" smtClean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15/10/16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bum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>
              <a:buFontTx/>
              <a:buNone/>
              <a:defRPr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>
              <a:buFontTx/>
              <a:buNone/>
              <a:defRPr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section title</a:t>
            </a:r>
            <a:endParaRPr lang="en-US" dirty="0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latinLnBrk="0">
              <a:spcBef>
                <a:spcPct val="20000"/>
              </a:spcBef>
              <a:buFontTx/>
              <a:buNone/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latinLnBrk="0">
              <a:spcBef>
                <a:spcPct val="20000"/>
              </a:spcBef>
              <a:buFontTx/>
              <a:buNone/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15/10/16</a:t>
            </a:fld>
            <a:endParaRPr lang="en-US" dirty="0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>
              <a:buFontTx/>
              <a:buNone/>
              <a:defRPr sz="1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>
              <a:buFontTx/>
              <a:buNone/>
              <a:defRPr sz="1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15/10/16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>
              <a:buFontTx/>
              <a:buNone/>
              <a:defRPr sz="1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>
              <a:buFontTx/>
              <a:buNone/>
              <a:defRPr sz="1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15/10/16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Mixed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15/10/16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ga-IE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>
              <a:buFontTx/>
              <a:buNone/>
              <a:defRPr sz="20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>
              <a:buFontTx/>
              <a:buNone/>
              <a:defRPr sz="20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>
              <a:buFontTx/>
              <a:buNone/>
              <a:defRPr sz="20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15/10/16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r>
              <a:rPr lang="ga-IE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15/10/16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4" Type="http://schemas.openxmlformats.org/officeDocument/2006/relationships/image" Target="../media/image34.jpeg"/><Relationship Id="rId5" Type="http://schemas.openxmlformats.org/officeDocument/2006/relationships/image" Target="../media/image35.jpeg"/><Relationship Id="rId6" Type="http://schemas.openxmlformats.org/officeDocument/2006/relationships/image" Target="../media/image36.jpeg"/><Relationship Id="rId7" Type="http://schemas.openxmlformats.org/officeDocument/2006/relationships/image" Target="../media/image37.jpeg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4" Type="http://schemas.openxmlformats.org/officeDocument/2006/relationships/image" Target="../media/image39.jpeg"/><Relationship Id="rId5" Type="http://schemas.openxmlformats.org/officeDocument/2006/relationships/image" Target="../media/image40.jpeg"/><Relationship Id="rId6" Type="http://schemas.openxmlformats.org/officeDocument/2006/relationships/image" Target="../media/image41.jpeg"/><Relationship Id="rId7" Type="http://schemas.openxmlformats.org/officeDocument/2006/relationships/image" Target="../media/image42.jpeg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4" Type="http://schemas.openxmlformats.org/officeDocument/2006/relationships/image" Target="../media/image44.jpeg"/><Relationship Id="rId5" Type="http://schemas.openxmlformats.org/officeDocument/2006/relationships/image" Target="../media/image45.jpeg"/><Relationship Id="rId6" Type="http://schemas.openxmlformats.org/officeDocument/2006/relationships/image" Target="../media/image46.jpeg"/><Relationship Id="rId7" Type="http://schemas.openxmlformats.org/officeDocument/2006/relationships/image" Target="../media/image47.jpg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4" Type="http://schemas.openxmlformats.org/officeDocument/2006/relationships/image" Target="../media/image49.jpg"/><Relationship Id="rId5" Type="http://schemas.openxmlformats.org/officeDocument/2006/relationships/image" Target="../media/image50.jpeg"/><Relationship Id="rId6" Type="http://schemas.openxmlformats.org/officeDocument/2006/relationships/image" Target="../media/image51.jpeg"/><Relationship Id="rId7" Type="http://schemas.openxmlformats.org/officeDocument/2006/relationships/image" Target="../media/image52.jpeg"/><Relationship Id="rId8" Type="http://schemas.openxmlformats.org/officeDocument/2006/relationships/image" Target="../media/image53.jpg"/><Relationship Id="rId9" Type="http://schemas.openxmlformats.org/officeDocument/2006/relationships/image" Target="../media/image54.jpg"/><Relationship Id="rId10" Type="http://schemas.openxmlformats.org/officeDocument/2006/relationships/image" Target="../media/image55.jpg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4" Type="http://schemas.openxmlformats.org/officeDocument/2006/relationships/image" Target="../media/image57.jpg"/><Relationship Id="rId5" Type="http://schemas.openxmlformats.org/officeDocument/2006/relationships/image" Target="../media/image58.jpg"/><Relationship Id="rId6" Type="http://schemas.openxmlformats.org/officeDocument/2006/relationships/image" Target="../media/image59.jpeg"/><Relationship Id="rId7" Type="http://schemas.openxmlformats.org/officeDocument/2006/relationships/image" Target="../media/image60.jpg"/><Relationship Id="rId8" Type="http://schemas.openxmlformats.org/officeDocument/2006/relationships/image" Target="../media/image61.jpeg"/><Relationship Id="rId9" Type="http://schemas.openxmlformats.org/officeDocument/2006/relationships/image" Target="../media/image62.jpeg"/><Relationship Id="rId10" Type="http://schemas.openxmlformats.org/officeDocument/2006/relationships/image" Target="../media/image63.jpeg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4" Type="http://schemas.openxmlformats.org/officeDocument/2006/relationships/image" Target="../media/image65.jp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4" Type="http://schemas.openxmlformats.org/officeDocument/2006/relationships/image" Target="../media/image67.jpg"/><Relationship Id="rId5" Type="http://schemas.openxmlformats.org/officeDocument/2006/relationships/image" Target="../media/image68.jpg"/><Relationship Id="rId6" Type="http://schemas.openxmlformats.org/officeDocument/2006/relationships/image" Target="../media/image69.png"/><Relationship Id="rId7" Type="http://schemas.openxmlformats.org/officeDocument/2006/relationships/image" Target="../media/image70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5" Type="http://schemas.openxmlformats.org/officeDocument/2006/relationships/image" Target="../media/image6.jpeg"/><Relationship Id="rId6" Type="http://schemas.openxmlformats.org/officeDocument/2006/relationships/image" Target="../media/image7.jp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6" Type="http://schemas.openxmlformats.org/officeDocument/2006/relationships/image" Target="../media/image11.jpeg"/><Relationship Id="rId7" Type="http://schemas.openxmlformats.org/officeDocument/2006/relationships/image" Target="../media/image12.jpg"/><Relationship Id="rId8" Type="http://schemas.openxmlformats.org/officeDocument/2006/relationships/image" Target="../media/image13.jpg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4" Type="http://schemas.openxmlformats.org/officeDocument/2006/relationships/image" Target="../media/image15.jpg"/><Relationship Id="rId5" Type="http://schemas.openxmlformats.org/officeDocument/2006/relationships/image" Target="../media/image16.jpeg"/><Relationship Id="rId6" Type="http://schemas.openxmlformats.org/officeDocument/2006/relationships/image" Target="../media/image17.jpg"/><Relationship Id="rId7" Type="http://schemas.openxmlformats.org/officeDocument/2006/relationships/image" Target="../media/image18.jpg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4" Type="http://schemas.openxmlformats.org/officeDocument/2006/relationships/image" Target="../media/image20.jpeg"/><Relationship Id="rId5" Type="http://schemas.openxmlformats.org/officeDocument/2006/relationships/image" Target="../media/image21.jpeg"/><Relationship Id="rId6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4" Type="http://schemas.openxmlformats.org/officeDocument/2006/relationships/image" Target="../media/image24.jpeg"/><Relationship Id="rId5" Type="http://schemas.openxmlformats.org/officeDocument/2006/relationships/image" Target="../media/image25.jpeg"/><Relationship Id="rId6" Type="http://schemas.openxmlformats.org/officeDocument/2006/relationships/image" Target="../media/image26.jpeg"/><Relationship Id="rId7" Type="http://schemas.openxmlformats.org/officeDocument/2006/relationships/image" Target="../media/image27.jpeg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4" Type="http://schemas.openxmlformats.org/officeDocument/2006/relationships/image" Target="../media/image29.jpg"/><Relationship Id="rId5" Type="http://schemas.openxmlformats.org/officeDocument/2006/relationships/image" Target="../media/image30.jpeg"/><Relationship Id="rId6" Type="http://schemas.openxmlformats.org/officeDocument/2006/relationships/image" Target="../media/image31.jpeg"/><Relationship Id="rId7" Type="http://schemas.openxmlformats.org/officeDocument/2006/relationships/image" Target="../media/image32.jpeg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486156"/>
            <a:ext cx="6858000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smtClean="0"/>
              <a:t>Group EVS from the 30</a:t>
            </a:r>
            <a:r>
              <a:rPr lang="en-US" baseline="30000" dirty="0" smtClean="0"/>
              <a:t>th</a:t>
            </a:r>
            <a:r>
              <a:rPr lang="en-US" dirty="0" smtClean="0"/>
              <a:t> of July to 13</a:t>
            </a:r>
            <a:r>
              <a:rPr lang="en-US" baseline="30000" dirty="0" smtClean="0"/>
              <a:t>th</a:t>
            </a:r>
            <a:r>
              <a:rPr lang="en-US" dirty="0" smtClean="0"/>
              <a:t> August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en-US" dirty="0" smtClean="0"/>
              <a:t>EVS Ireland 2016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971" y="237292"/>
            <a:ext cx="4399457" cy="4154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j0321087.jpg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756" y="404859"/>
            <a:ext cx="2022444" cy="3033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581400"/>
            <a:ext cx="2554238" cy="259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4220526"/>
            <a:ext cx="1752600" cy="2628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j0321089.jpg"/>
          <p:cNvPicPr>
            <a:picLocks noGrp="1" noChangeAspect="1"/>
          </p:cNvPicPr>
          <p:nvPr>
            <p:ph type="pic" sz="quarter" idx="2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4610098"/>
            <a:ext cx="3143252" cy="2095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2438400" y="304800"/>
            <a:ext cx="2590800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Visited the locality</a:t>
            </a:r>
            <a:endParaRPr 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7316788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762000"/>
            <a:ext cx="4399456" cy="29329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j0321087.jpg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0" y="1066800"/>
            <a:ext cx="3200400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657600"/>
            <a:ext cx="2897137" cy="1931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4572000"/>
            <a:ext cx="2971800" cy="198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j0321089.jpg"/>
          <p:cNvPicPr>
            <a:picLocks noGrp="1" noChangeAspect="1"/>
          </p:cNvPicPr>
          <p:nvPr>
            <p:ph type="pic" sz="quarter" idx="2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1" y="3421202"/>
            <a:ext cx="2286000" cy="3103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609600" y="304800"/>
            <a:ext cx="7391400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Cooked dishes from our own countrie</a:t>
            </a:r>
            <a:r>
              <a:rPr lang="en-US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s</a:t>
            </a:r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and shared meal times</a:t>
            </a:r>
            <a:endParaRPr 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927960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609600"/>
            <a:ext cx="3191670" cy="29329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j0321087.jpg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0" y="1066800"/>
            <a:ext cx="3200400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581400"/>
            <a:ext cx="2897137" cy="1931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4191000"/>
            <a:ext cx="2971800" cy="198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j0321089.jpg"/>
          <p:cNvPicPr>
            <a:picLocks noGrp="1" noChangeAspect="1"/>
          </p:cNvPicPr>
          <p:nvPr>
            <p:ph type="pic" sz="quarter" idx="27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399" y="3033731"/>
            <a:ext cx="2514601" cy="3366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2314156" y="304800"/>
            <a:ext cx="2486444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Made new friends</a:t>
            </a:r>
            <a:endParaRPr 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8685641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304800"/>
            <a:ext cx="3191670" cy="21277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j0321087.jpg"/>
          <p:cNvPicPr>
            <a:picLocks noGrp="1" noChangeAspect="1"/>
          </p:cNvPicPr>
          <p:nvPr>
            <p:ph type="pic" sz="quarter" idx="2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0" y="0"/>
            <a:ext cx="2318960" cy="3478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07814"/>
            <a:ext cx="2031999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4355873"/>
            <a:ext cx="1689100" cy="253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j0321089.jpg"/>
          <p:cNvPicPr>
            <a:picLocks noGrp="1" noChangeAspect="1"/>
          </p:cNvPicPr>
          <p:nvPr>
            <p:ph type="pic" sz="quarter" idx="2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895600"/>
            <a:ext cx="2244553" cy="3366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1981200" y="304800"/>
            <a:ext cx="2486444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Received recognition through </a:t>
            </a:r>
            <a:r>
              <a:rPr lang="en-US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Youthpass</a:t>
            </a:r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!</a:t>
            </a:r>
            <a:endParaRPr 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Picture 3" descr="thumb_IMG_7847_1024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762000"/>
            <a:ext cx="1981200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thumb_IMG_7880_1024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209800"/>
            <a:ext cx="3314700" cy="220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thumb_IMG_7856_1024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3657600"/>
            <a:ext cx="1981200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4258643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838200"/>
            <a:ext cx="3191670" cy="21277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j0321087.jpg"/>
          <p:cNvPicPr>
            <a:picLocks noGrp="1" noChangeAspect="1"/>
          </p:cNvPicPr>
          <p:nvPr>
            <p:ph type="pic" sz="quarter" idx="2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2776160" cy="18507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7" y="4114800"/>
            <a:ext cx="3771900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4114800"/>
            <a:ext cx="1689100" cy="253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j0321089.jpg"/>
          <p:cNvPicPr>
            <a:picLocks noGrp="1" noChangeAspect="1"/>
          </p:cNvPicPr>
          <p:nvPr>
            <p:ph type="pic" sz="quarter" idx="27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2438400"/>
            <a:ext cx="3754834" cy="2514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3124200" y="152400"/>
            <a:ext cx="2133600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Some memories!</a:t>
            </a:r>
            <a:endParaRPr 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152400"/>
            <a:ext cx="3162300" cy="210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333" y="1905000"/>
            <a:ext cx="2207642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4688000"/>
            <a:ext cx="3219450" cy="2146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573733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j0321055.jpg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276600"/>
            <a:ext cx="4754563" cy="31697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105400" y="228600"/>
            <a:ext cx="3200400" cy="4648200"/>
          </a:xfrm>
        </p:spPr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pPr algn="ctr"/>
            <a:r>
              <a:rPr lang="en-US" dirty="0" smtClean="0"/>
              <a:t>A big thank you to </a:t>
            </a:r>
            <a:r>
              <a:rPr lang="en-US" dirty="0" err="1" smtClean="0"/>
              <a:t>Arvo</a:t>
            </a:r>
            <a:r>
              <a:rPr lang="en-US" dirty="0" smtClean="0"/>
              <a:t>, , </a:t>
            </a:r>
            <a:r>
              <a:rPr lang="en-GB" dirty="0" smtClean="0"/>
              <a:t>René</a:t>
            </a:r>
            <a:r>
              <a:rPr lang="en-US" dirty="0" smtClean="0"/>
              <a:t>, Angela,  </a:t>
            </a:r>
            <a:r>
              <a:rPr lang="en-US" dirty="0" err="1" smtClean="0"/>
              <a:t>Reinhard</a:t>
            </a:r>
            <a:r>
              <a:rPr lang="en-US" dirty="0" smtClean="0"/>
              <a:t>, Rafael, </a:t>
            </a:r>
            <a:r>
              <a:rPr lang="en-GB" dirty="0" smtClean="0"/>
              <a:t>José, </a:t>
            </a:r>
            <a:r>
              <a:rPr lang="en-US" dirty="0" smtClean="0"/>
              <a:t> </a:t>
            </a:r>
            <a:r>
              <a:rPr lang="en-US" dirty="0" err="1" smtClean="0"/>
              <a:t>Beata</a:t>
            </a:r>
            <a:r>
              <a:rPr lang="en-US" dirty="0" smtClean="0"/>
              <a:t>, </a:t>
            </a:r>
            <a:r>
              <a:rPr lang="en-US" dirty="0" err="1" smtClean="0"/>
              <a:t>Akvile</a:t>
            </a:r>
            <a:r>
              <a:rPr lang="en-US" dirty="0" smtClean="0"/>
              <a:t>, </a:t>
            </a:r>
            <a:r>
              <a:rPr lang="en-GB" dirty="0" err="1"/>
              <a:t>Alexandru</a:t>
            </a:r>
            <a:r>
              <a:rPr lang="en-GB" dirty="0"/>
              <a:t> </a:t>
            </a:r>
            <a:r>
              <a:rPr lang="en-GB" dirty="0" smtClean="0"/>
              <a:t> &amp; </a:t>
            </a:r>
            <a:r>
              <a:rPr lang="en-GB" dirty="0" err="1" smtClean="0"/>
              <a:t>Ioana</a:t>
            </a:r>
            <a:r>
              <a:rPr lang="en-GB" dirty="0" smtClean="0"/>
              <a:t> for all your hard work.</a:t>
            </a:r>
          </a:p>
          <a:p>
            <a:pPr algn="ctr"/>
            <a:endParaRPr lang="en-GB" dirty="0"/>
          </a:p>
          <a:p>
            <a:pPr algn="ctr"/>
            <a:r>
              <a:rPr lang="en-GB" dirty="0" smtClean="0"/>
              <a:t>Their EVS sending organisations:</a:t>
            </a:r>
          </a:p>
          <a:p>
            <a:pPr algn="ctr"/>
            <a:r>
              <a:rPr lang="en-US" i="1" dirty="0" err="1"/>
              <a:t>Verein</a:t>
            </a:r>
            <a:r>
              <a:rPr lang="en-US" i="1" dirty="0"/>
              <a:t> </a:t>
            </a:r>
            <a:r>
              <a:rPr lang="en-US" i="1" dirty="0" smtClean="0"/>
              <a:t>4YOUgend - Austria</a:t>
            </a:r>
            <a:endParaRPr lang="en-US" i="1" dirty="0"/>
          </a:p>
          <a:p>
            <a:pPr algn="ctr"/>
            <a:r>
              <a:rPr lang="en-GB" i="1" dirty="0" err="1" smtClean="0"/>
              <a:t>Euroaccion</a:t>
            </a:r>
            <a:r>
              <a:rPr lang="en-GB" i="1" dirty="0" smtClean="0"/>
              <a:t> - Spain</a:t>
            </a:r>
            <a:endParaRPr lang="en-US" i="1" dirty="0"/>
          </a:p>
          <a:p>
            <a:pPr algn="ctr"/>
            <a:r>
              <a:rPr lang="en-GB" i="1" dirty="0" smtClean="0"/>
              <a:t>ACTOR - Romania</a:t>
            </a:r>
            <a:endParaRPr lang="en-US" i="1" dirty="0"/>
          </a:p>
          <a:p>
            <a:pPr algn="ctr"/>
            <a:r>
              <a:rPr lang="en-US" i="1" dirty="0" smtClean="0"/>
              <a:t>NGO </a:t>
            </a:r>
            <a:r>
              <a:rPr lang="en-US" i="1" dirty="0" err="1" smtClean="0"/>
              <a:t>Öökull</a:t>
            </a:r>
            <a:r>
              <a:rPr lang="en-US" i="1" dirty="0" smtClean="0"/>
              <a:t> - Estonia</a:t>
            </a:r>
            <a:endParaRPr lang="en-US" i="1" dirty="0"/>
          </a:p>
          <a:p>
            <a:pPr algn="ctr"/>
            <a:r>
              <a:rPr lang="en-GB" i="1" dirty="0" err="1" smtClean="0"/>
              <a:t>A.C.Patria</a:t>
            </a:r>
            <a:r>
              <a:rPr lang="en-GB" i="1" dirty="0" smtClean="0"/>
              <a:t> - Lithuania</a:t>
            </a:r>
            <a:endParaRPr lang="en-US" i="1" dirty="0"/>
          </a:p>
          <a:p>
            <a:pPr algn="ctr"/>
            <a:endParaRPr lang="en-US" dirty="0"/>
          </a:p>
        </p:txBody>
      </p:sp>
      <p:pic>
        <p:nvPicPr>
          <p:cNvPr id="3" name="Picture 2" descr="thumb_IMG_7793_102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52400"/>
            <a:ext cx="4191000" cy="279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152400" y="4191000"/>
            <a:ext cx="2590800" cy="1295400"/>
          </a:xfrm>
        </p:spPr>
        <p:txBody>
          <a:bodyPr/>
          <a:lstStyle>
            <a:extLst/>
          </a:lstStyle>
          <a:p>
            <a:pPr algn="ctr"/>
            <a:r>
              <a:rPr lang="en-US" i="1" dirty="0" smtClean="0"/>
              <a:t>A big thank you to our funders, </a:t>
            </a:r>
            <a:r>
              <a:rPr lang="en-US" i="1" dirty="0" err="1" smtClean="0"/>
              <a:t>Leargas</a:t>
            </a:r>
            <a:r>
              <a:rPr lang="en-US" i="1" dirty="0" smtClean="0"/>
              <a:t> and the EU  Erasmus+ Youth </a:t>
            </a:r>
            <a:r>
              <a:rPr lang="en-US" i="1" dirty="0" err="1" smtClean="0"/>
              <a:t>programme</a:t>
            </a:r>
            <a:r>
              <a:rPr lang="en-US" i="1" dirty="0" smtClean="0"/>
              <a:t> </a:t>
            </a:r>
            <a:endParaRPr lang="en-US" i="1" dirty="0"/>
          </a:p>
        </p:txBody>
      </p:sp>
      <p:pic>
        <p:nvPicPr>
          <p:cNvPr id="25" name="j0321055.jpg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1524000"/>
            <a:ext cx="2971800" cy="19812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balanced" dir="t"/>
          </a:scene3d>
          <a:sp3d prstMaterial="plastic">
            <a:bevelT w="0" h="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" name="j0321101.jpg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609600"/>
            <a:ext cx="3009900" cy="2006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4" name="j0341706.jpg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3048000"/>
            <a:ext cx="2400300" cy="16002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3" name="TextBox 2"/>
          <p:cNvSpPr txBox="1"/>
          <p:nvPr/>
        </p:nvSpPr>
        <p:spPr>
          <a:xfrm>
            <a:off x="1143000" y="3505200"/>
            <a:ext cx="943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Deirdre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742825" y="2761147"/>
            <a:ext cx="57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Jack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270048" y="731704"/>
            <a:ext cx="1725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Thank you from: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553200" y="4800600"/>
            <a:ext cx="892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Charley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400" y="5607738"/>
            <a:ext cx="2133600" cy="109397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57800" y="5791200"/>
            <a:ext cx="3276600" cy="817326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055.jpg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39" y="228600"/>
            <a:ext cx="4723685" cy="6324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For two weeks in August , </a:t>
            </a:r>
            <a:r>
              <a:rPr lang="en-GB" dirty="0" err="1"/>
              <a:t>Eolas</a:t>
            </a:r>
            <a:r>
              <a:rPr lang="en-GB" dirty="0"/>
              <a:t> </a:t>
            </a:r>
            <a:r>
              <a:rPr lang="en-GB" dirty="0" err="1"/>
              <a:t>Soileir</a:t>
            </a:r>
            <a:r>
              <a:rPr lang="en-GB" dirty="0"/>
              <a:t> </a:t>
            </a:r>
            <a:r>
              <a:rPr lang="en-GB" dirty="0" smtClean="0"/>
              <a:t>–a </a:t>
            </a:r>
            <a:r>
              <a:rPr lang="en-GB" dirty="0"/>
              <a:t>small educational NGO,  </a:t>
            </a:r>
            <a:r>
              <a:rPr lang="en-GB" dirty="0" smtClean="0"/>
              <a:t>hosted a group EVS </a:t>
            </a:r>
            <a:r>
              <a:rPr lang="en-GB" dirty="0"/>
              <a:t>project </a:t>
            </a:r>
            <a:r>
              <a:rPr lang="en-GB" dirty="0" smtClean="0"/>
              <a:t>for 10 </a:t>
            </a:r>
            <a:r>
              <a:rPr lang="en-GB" dirty="0"/>
              <a:t>international </a:t>
            </a:r>
            <a:r>
              <a:rPr lang="en-GB" dirty="0" smtClean="0"/>
              <a:t>volunteers from Romania, Austria, Estonia, Spain &amp; Lithuania.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055.jpg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39" y="1816338"/>
            <a:ext cx="4723685" cy="314912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105400" y="228600"/>
            <a:ext cx="3200400" cy="6172200"/>
          </a:xfrm>
        </p:spPr>
        <p:txBody>
          <a:bodyPr>
            <a:normAutofit lnSpcReduction="10000"/>
          </a:bodyPr>
          <a:lstStyle/>
          <a:p>
            <a:r>
              <a:rPr lang="en-GB" b="1" dirty="0"/>
              <a:t>The objectives of the project were to</a:t>
            </a:r>
            <a:r>
              <a:rPr lang="en-GB" b="1" dirty="0" smtClean="0"/>
              <a:t>:</a:t>
            </a:r>
            <a:endParaRPr lang="en-US" dirty="0"/>
          </a:p>
          <a:p>
            <a:pPr marL="342900" lvl="0" indent="-342900">
              <a:buFont typeface="Arial"/>
              <a:buChar char="•"/>
            </a:pPr>
            <a:r>
              <a:rPr lang="en-GB" dirty="0"/>
              <a:t>Provide an intercultural non-formal learning experience on a European level for young people</a:t>
            </a:r>
            <a:r>
              <a:rPr lang="en-GB" dirty="0" smtClean="0"/>
              <a:t>.</a:t>
            </a:r>
          </a:p>
          <a:p>
            <a:pPr marL="342900" indent="-342900">
              <a:buFont typeface="Arial"/>
              <a:buChar char="•"/>
            </a:pPr>
            <a:r>
              <a:rPr lang="en-GB" dirty="0"/>
              <a:t>T</a:t>
            </a:r>
            <a:r>
              <a:rPr lang="en-GB" dirty="0" smtClean="0"/>
              <a:t>o </a:t>
            </a:r>
            <a:r>
              <a:rPr lang="en-GB" dirty="0"/>
              <a:t>help the volunteer improve their social and </a:t>
            </a:r>
            <a:endParaRPr lang="en-GB" dirty="0" smtClean="0"/>
          </a:p>
          <a:p>
            <a:pPr marL="342900" indent="-342900">
              <a:buFont typeface="Arial"/>
              <a:buChar char="•"/>
            </a:pPr>
            <a:r>
              <a:rPr lang="en-GB" dirty="0" smtClean="0"/>
              <a:t>practical </a:t>
            </a:r>
            <a:r>
              <a:rPr lang="en-GB" dirty="0"/>
              <a:t>skills</a:t>
            </a:r>
            <a:r>
              <a:rPr lang="en-GB" dirty="0" smtClean="0"/>
              <a:t>.</a:t>
            </a:r>
            <a:r>
              <a:rPr lang="en-US" dirty="0" smtClean="0"/>
              <a:t> </a:t>
            </a:r>
          </a:p>
          <a:p>
            <a:pPr marL="342900" indent="-342900">
              <a:buFont typeface="Arial"/>
              <a:buChar char="•"/>
            </a:pPr>
            <a:r>
              <a:rPr lang="en-GB" dirty="0" smtClean="0"/>
              <a:t>To provide a  supportive environment for the volunteer to learn about the </a:t>
            </a:r>
            <a:r>
              <a:rPr lang="en-GB" dirty="0"/>
              <a:t>environment and cultural heritage. </a:t>
            </a:r>
            <a:endParaRPr lang="en-US" dirty="0"/>
          </a:p>
          <a:p>
            <a:pPr marL="342900" lvl="0" indent="-342900">
              <a:buFont typeface="Arial"/>
              <a:buChar char="•"/>
            </a:pPr>
            <a:r>
              <a:rPr lang="en-GB" dirty="0" smtClean="0"/>
              <a:t>To </a:t>
            </a:r>
            <a:r>
              <a:rPr lang="en-GB" dirty="0"/>
              <a:t>learn about Ireland and our history and </a:t>
            </a:r>
            <a:r>
              <a:rPr lang="en-GB" dirty="0" smtClean="0"/>
              <a:t>culture through the construction of a 1916 Commemorative Garden!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83005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j0341658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209800"/>
            <a:ext cx="3390900" cy="226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crop_j0175548.png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267200"/>
            <a:ext cx="2209800" cy="147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j0321087.jpg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438400"/>
            <a:ext cx="1981200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…then click the placeholders to add your own pictures and captions.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90600" y="0"/>
            <a:ext cx="586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Art Workshop</a:t>
            </a:r>
          </a:p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On the first day of the project we explored the theme of       the project through an art workshop with artists                             Ben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Readman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and Lily Heller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435429" y="5638800"/>
            <a:ext cx="7086600" cy="1219200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en-GB" sz="3700" i="1" dirty="0"/>
              <a:t>‘</a:t>
            </a:r>
            <a:r>
              <a:rPr lang="en-GB" sz="4800" i="1" dirty="0">
                <a:solidFill>
                  <a:schemeClr val="tx1"/>
                </a:solidFill>
              </a:rPr>
              <a:t>The Republic guarantees religious and civil liberty, equal rights and equal opportunities to all its citizens’.</a:t>
            </a:r>
            <a:endParaRPr lang="en-US" sz="4800" dirty="0">
              <a:solidFill>
                <a:schemeClr val="tx1"/>
              </a:solidFill>
            </a:endParaRPr>
          </a:p>
          <a:p>
            <a:pPr algn="ctr"/>
            <a:r>
              <a:rPr lang="en-GB" sz="3700" dirty="0">
                <a:solidFill>
                  <a:schemeClr val="tx1"/>
                </a:solidFill>
              </a:rPr>
              <a:t> </a:t>
            </a:r>
            <a:endParaRPr lang="en-US" sz="3700" dirty="0">
              <a:solidFill>
                <a:schemeClr val="tx1"/>
              </a:solidFill>
            </a:endParaRPr>
          </a:p>
          <a:p>
            <a:pPr algn="ctr"/>
            <a:r>
              <a:rPr lang="en-GB" sz="4800" dirty="0">
                <a:solidFill>
                  <a:schemeClr val="tx1"/>
                </a:solidFill>
              </a:rPr>
              <a:t>We invited the 10 volunteers along with four Irish young people to bring with them an object that they felt reflected this wording.</a:t>
            </a:r>
            <a:endParaRPr lang="en-US" sz="4800" dirty="0">
              <a:solidFill>
                <a:schemeClr val="tx1"/>
              </a:solidFill>
            </a:endParaRPr>
          </a:p>
          <a:p>
            <a:pPr algn="ctr"/>
            <a:r>
              <a:rPr lang="en-GB" sz="4800" dirty="0">
                <a:solidFill>
                  <a:schemeClr val="tx1"/>
                </a:solidFill>
              </a:rPr>
              <a:t> </a:t>
            </a:r>
            <a:endParaRPr lang="en-US" sz="4800" dirty="0">
              <a:solidFill>
                <a:schemeClr val="tx1"/>
              </a:solidFill>
            </a:endParaRPr>
          </a:p>
          <a:p>
            <a:pPr algn="ctr"/>
            <a:r>
              <a:rPr lang="en-GB" sz="4800" dirty="0">
                <a:solidFill>
                  <a:schemeClr val="tx1"/>
                </a:solidFill>
              </a:rPr>
              <a:t>During the day the young people worked on their drawing &amp; painting skills and each of them produced a wonderful painting that now hangs on the walls of </a:t>
            </a:r>
            <a:r>
              <a:rPr lang="en-GB" sz="4800" dirty="0" err="1">
                <a:solidFill>
                  <a:schemeClr val="tx1"/>
                </a:solidFill>
              </a:rPr>
              <a:t>Clonmines</a:t>
            </a:r>
            <a:r>
              <a:rPr lang="en-GB" sz="4800" dirty="0">
                <a:solidFill>
                  <a:schemeClr val="tx1"/>
                </a:solidFill>
              </a:rPr>
              <a:t>!</a:t>
            </a:r>
            <a:endParaRPr lang="en-US" sz="48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17" name="Picture 16" descr="thumb_IMG_7232_1024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94" y="1219200"/>
            <a:ext cx="1828800" cy="2743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2057400"/>
            <a:ext cx="3191670" cy="21277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j0321087.jpg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16" y="76200"/>
            <a:ext cx="3200400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590800"/>
            <a:ext cx="2897137" cy="1931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4724400"/>
            <a:ext cx="2971800" cy="198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j0321089.jpg"/>
          <p:cNvPicPr>
            <a:picLocks noGrp="1" noChangeAspect="1"/>
          </p:cNvPicPr>
          <p:nvPr>
            <p:ph type="pic" sz="quarter" idx="27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762000"/>
            <a:ext cx="2514601" cy="167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3276600" y="228600"/>
            <a:ext cx="3477044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Paintings from art workshop</a:t>
            </a:r>
            <a:endParaRPr 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Picture 3" descr="thumb_IMG_7162_1024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4191000"/>
            <a:ext cx="2895600" cy="193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34660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237292"/>
            <a:ext cx="5562600" cy="4154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j0321087.jpg"/>
          <p:cNvPicPr>
            <a:picLocks noGrp="1" noChangeAspect="1"/>
          </p:cNvPicPr>
          <p:nvPr>
            <p:ph type="pic" sz="quarter" idx="2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404859"/>
            <a:ext cx="2070100" cy="27716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765792"/>
            <a:ext cx="2070100" cy="2450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4500086"/>
            <a:ext cx="2743200" cy="2048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j0321089.jpg"/>
          <p:cNvPicPr>
            <a:picLocks noGrp="1" noChangeAspect="1"/>
          </p:cNvPicPr>
          <p:nvPr>
            <p:ph type="pic" sz="quarter" idx="27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4500086"/>
            <a:ext cx="2743200" cy="2048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2438400" y="304800"/>
            <a:ext cx="2590800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We worked together</a:t>
            </a:r>
            <a:endParaRPr 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j0321055.jpg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038600"/>
            <a:ext cx="3657600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105400" y="1676400"/>
            <a:ext cx="1752600" cy="914400"/>
          </a:xfrm>
        </p:spPr>
        <p:txBody>
          <a:bodyPr>
            <a:normAutofit/>
          </a:bodyPr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762000"/>
            <a:ext cx="3733800" cy="2489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j0321055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4038600"/>
            <a:ext cx="3657600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762000"/>
            <a:ext cx="3771900" cy="2514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524000" y="304800"/>
            <a:ext cx="1740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At the Beginning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600200" y="3429000"/>
            <a:ext cx="15807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Almost there…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715000" y="381000"/>
            <a:ext cx="1982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Making stone walls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715000" y="3429000"/>
            <a:ext cx="1787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Finished Garden!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50450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460375"/>
            <a:ext cx="5562600" cy="370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j0321087.jpg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443951"/>
            <a:ext cx="2362200" cy="3073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0"/>
            <a:ext cx="2743200" cy="220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257" y="4038600"/>
            <a:ext cx="2788026" cy="2510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j0321089.jpg"/>
          <p:cNvPicPr>
            <a:picLocks noGrp="1" noChangeAspect="1"/>
          </p:cNvPicPr>
          <p:nvPr>
            <p:ph type="pic" sz="quarter" idx="2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051" y="4419600"/>
            <a:ext cx="3028949" cy="2019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2438400" y="304800"/>
            <a:ext cx="2590800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Had fun together</a:t>
            </a:r>
            <a:endParaRPr 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524642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762000"/>
            <a:ext cx="4399457" cy="29329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j0321087.jpg"/>
          <p:cNvPicPr>
            <a:picLocks noGrp="1" noChangeAspect="1"/>
          </p:cNvPicPr>
          <p:nvPr>
            <p:ph type="pic" sz="quarter" idx="2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0" y="1066800"/>
            <a:ext cx="3200400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657600"/>
            <a:ext cx="2897138" cy="1931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4572000"/>
            <a:ext cx="2971800" cy="198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j0321089.jpg"/>
          <p:cNvPicPr>
            <a:picLocks noGrp="1" noChangeAspect="1"/>
          </p:cNvPicPr>
          <p:nvPr>
            <p:ph type="pic" sz="quarter" idx="2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3886200"/>
            <a:ext cx="3143251" cy="2095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2438400" y="304800"/>
            <a:ext cx="3581400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Visited local garden projects</a:t>
            </a:r>
            <a:endParaRPr 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020099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ontemporary Photo Albu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 Photo Album.potx</Template>
  <TotalTime>0</TotalTime>
  <Words>320</Words>
  <Application>Microsoft Macintosh PowerPoint</Application>
  <PresentationFormat>On-screen Show (4:3)</PresentationFormat>
  <Paragraphs>60</Paragraphs>
  <Slides>16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Contemporary Photo Album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2010-02-01T21:31:06Z</dcterms:created>
  <dcterms:modified xsi:type="dcterms:W3CDTF">2016-10-17T20:58:31Z</dcterms:modified>
</cp:coreProperties>
</file>